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638" r:id="rId2"/>
    <p:sldId id="639" r:id="rId3"/>
    <p:sldId id="633" r:id="rId4"/>
    <p:sldId id="641" r:id="rId5"/>
    <p:sldId id="650" r:id="rId6"/>
    <p:sldId id="649" r:id="rId7"/>
    <p:sldId id="643" r:id="rId8"/>
    <p:sldId id="644" r:id="rId9"/>
    <p:sldId id="645" r:id="rId10"/>
    <p:sldId id="646" r:id="rId11"/>
    <p:sldId id="647" r:id="rId12"/>
    <p:sldId id="648" r:id="rId13"/>
    <p:sldId id="651" r:id="rId14"/>
    <p:sldId id="656" r:id="rId15"/>
    <p:sldId id="622" r:id="rId16"/>
    <p:sldId id="623" r:id="rId17"/>
    <p:sldId id="653" r:id="rId18"/>
    <p:sldId id="654" r:id="rId19"/>
    <p:sldId id="65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72" autoAdjust="0"/>
    <p:restoredTop sz="76403" autoAdjust="0"/>
  </p:normalViewPr>
  <p:slideViewPr>
    <p:cSldViewPr snapToGrid="0" snapToObjects="1">
      <p:cViewPr>
        <p:scale>
          <a:sx n="70" d="100"/>
          <a:sy n="70" d="100"/>
        </p:scale>
        <p:origin x="3104" y="352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subject, short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76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Democratic health plan…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0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Democratic </a:t>
            </a:r>
            <a:r>
              <a:rPr lang="en-US" smtClean="0"/>
              <a:t>health plan…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00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subject, longer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</a:t>
            </a:r>
            <a:r>
              <a:rPr lang="en-US" baseline="0" dirty="0" smtClean="0"/>
              <a:t> Subjects, Same scene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</a:t>
            </a:r>
            <a:r>
              <a:rPr lang="en-US" baseline="0" dirty="0" smtClean="0"/>
              <a:t> Subjects, Same scene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aspects of a place, idea, mood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aspects of a place, idea</a:t>
            </a:r>
            <a:r>
              <a:rPr lang="en-US" smtClean="0"/>
              <a:t>, mood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that physics-based interactions helped users explore multiple dimensions at once, make more descriptive and comparative findings about their data, and develop a more holistic understanding of a dataset. We invited 16 participants to use the software for 45 minutes in a lab study. As a comparison case, we also invited another group of 16 participants to follow the same study protocol using Excel rather than the application. Interestingly,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Kinetica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users made far more descriptive, comparative, and relationship findings than their Excel peers who almost always made point or statistical findings (Figure 7; c</a:t>
            </a:r>
            <a:r>
              <a:rPr lang="en-US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(5)=31.3, p&lt;0.001).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965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Xx http://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flowingdata.com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/2016/01/19/how-you-will-die/ 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Tailor to the application and the domain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Create highly interactive and integrated systems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Embed the visualization within a larger application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Provide alternative views</a:t>
            </a: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2">
              <a:buFont typeface="Time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17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Annotate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/interactive/2012/09/20/world/</a:t>
            </a:r>
            <a:r>
              <a:rPr lang="en-US" dirty="0" err="1" smtClean="0"/>
              <a:t>africa</a:t>
            </a:r>
            <a:r>
              <a:rPr lang="en-US" dirty="0" smtClean="0"/>
              <a:t>/the-attack-on-the-</a:t>
            </a:r>
            <a:r>
              <a:rPr lang="en-US" dirty="0" err="1" smtClean="0"/>
              <a:t>american</a:t>
            </a:r>
            <a:r>
              <a:rPr lang="en-US" dirty="0" smtClean="0"/>
              <a:t>-mission-in-</a:t>
            </a:r>
            <a:r>
              <a:rPr lang="en-US" dirty="0" err="1" smtClean="0"/>
              <a:t>benghazi</a:t>
            </a:r>
            <a:r>
              <a:rPr lang="en-US" dirty="0" smtClean="0"/>
              <a:t>-</a:t>
            </a:r>
            <a:r>
              <a:rPr lang="en-US" dirty="0" err="1" smtClean="0"/>
              <a:t>libya.html</a:t>
            </a:r>
            <a:endParaRPr lang="en-US" dirty="0" smtClean="0"/>
          </a:p>
          <a:p>
            <a:r>
              <a:rPr lang="en-US" dirty="0" smtClean="0"/>
              <a:t>Sort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/interactive/2012/09/14/us/</a:t>
            </a:r>
            <a:r>
              <a:rPr lang="en-US" dirty="0" err="1" smtClean="0"/>
              <a:t>how-the-chicago-public-school-district-compares.html?_r</a:t>
            </a:r>
            <a:r>
              <a:rPr lang="en-US" dirty="0" smtClean="0"/>
              <a:t>=0</a:t>
            </a:r>
          </a:p>
          <a:p>
            <a:r>
              <a:rPr lang="en-US" dirty="0" smtClean="0"/>
              <a:t>Filter older: http://</a:t>
            </a:r>
            <a:r>
              <a:rPr lang="en-US" dirty="0" err="1" smtClean="0"/>
              <a:t>dataviz.rennesmetropole.fr</a:t>
            </a:r>
            <a:r>
              <a:rPr lang="en-US" dirty="0" smtClean="0"/>
              <a:t>/</a:t>
            </a:r>
            <a:r>
              <a:rPr lang="en-US" dirty="0" err="1" smtClean="0"/>
              <a:t>quisommesnous</a:t>
            </a:r>
            <a:r>
              <a:rPr lang="en-US" dirty="0" smtClean="0"/>
              <a:t>/index-</a:t>
            </a:r>
            <a:r>
              <a:rPr lang="en-US" dirty="0" err="1" smtClean="0"/>
              <a:t>fr.php</a:t>
            </a:r>
            <a:endParaRPr lang="en-US" dirty="0" smtClean="0"/>
          </a:p>
          <a:p>
            <a:r>
              <a:rPr lang="en-US" dirty="0" smtClean="0"/>
              <a:t>Coordinate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/interactive/2012/08/24/us/drought-</a:t>
            </a:r>
            <a:r>
              <a:rPr lang="en-US" dirty="0" err="1" smtClean="0"/>
              <a:t>crops.html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5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2/15/17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png"/><Relationship Id="rId22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1" r:id="rId19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formationisbeautiful.net/visualizations/snake-oil-supplements/" TargetMode="External"/><Relationship Id="rId4" Type="http://schemas.openxmlformats.org/officeDocument/2006/relationships/hyperlink" Target="http://www.bloomberg.com/graphics/2015-auto-sales/" TargetMode="External"/><Relationship Id="rId5" Type="http://schemas.openxmlformats.org/officeDocument/2006/relationships/hyperlink" Target="http://bl.ocks.org/jasondavies/1341281" TargetMode="External"/><Relationship Id="rId6" Type="http://schemas.openxmlformats.org/officeDocument/2006/relationships/hyperlink" Target="http://www.nytimes.com/interactive/2012/08/24/us/drought-crops.html" TargetMode="External"/><Relationship Id="rId7" Type="http://schemas.openxmlformats.org/officeDocument/2006/relationships/hyperlink" Target="http://www.bloomberg.com/graphics/2015-whats-warming-the-world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32782" r="-132782" b="35490"/>
          <a:stretch/>
        </p:blipFill>
        <p:spPr>
          <a:xfrm>
            <a:off x="-5910487" y="10925"/>
            <a:ext cx="16402294" cy="657493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</a:t>
            </a:fld>
            <a:endParaRPr lang="en-US" dirty="0"/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 rotWithShape="1">
          <a:blip r:embed="rId2"/>
          <a:srcRect l="-132782" t="65458" r="-132782"/>
          <a:stretch/>
        </p:blipFill>
        <p:spPr>
          <a:xfrm>
            <a:off x="-1247321" y="1844680"/>
            <a:ext cx="15918772" cy="341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7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Scene To Scene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pic>
        <p:nvPicPr>
          <p:cNvPr id="10" name="Content Placeholder 9" descr="IMG_0126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9" t="62269" r="6424" b="2351"/>
          <a:stretch/>
        </p:blipFill>
        <p:spPr>
          <a:xfrm>
            <a:off x="1143000" y="2104571"/>
            <a:ext cx="7034746" cy="4122557"/>
          </a:xfrm>
        </p:spPr>
      </p:pic>
    </p:spTree>
    <p:extLst>
      <p:ext uri="{BB962C8B-B14F-4D97-AF65-F5344CB8AC3E}">
        <p14:creationId xmlns:p14="http://schemas.microsoft.com/office/powerpoint/2010/main" val="225037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Aspect To Aspect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Content Placeholder 6" descr="IMG_0127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7" r="20525" b="42199"/>
          <a:stretch/>
        </p:blipFill>
        <p:spPr>
          <a:xfrm>
            <a:off x="1128943" y="1847153"/>
            <a:ext cx="6672486" cy="4379976"/>
          </a:xfrm>
        </p:spPr>
      </p:pic>
    </p:spTree>
    <p:extLst>
      <p:ext uri="{BB962C8B-B14F-4D97-AF65-F5344CB8AC3E}">
        <p14:creationId xmlns:p14="http://schemas.microsoft.com/office/powerpoint/2010/main" val="339696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Non Sequitur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Content Placeholder 7" descr="IMG_0128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7" t="9689" r="-7007" b="43707"/>
          <a:stretch/>
        </p:blipFill>
        <p:spPr/>
      </p:pic>
    </p:spTree>
    <p:extLst>
      <p:ext uri="{BB962C8B-B14F-4D97-AF65-F5344CB8AC3E}">
        <p14:creationId xmlns:p14="http://schemas.microsoft.com/office/powerpoint/2010/main" val="336469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Ordering (author </a:t>
            </a:r>
            <a:r>
              <a:rPr lang="en-US" dirty="0" err="1" smtClean="0"/>
              <a:t>vs</a:t>
            </a:r>
            <a:r>
              <a:rPr lang="en-US" dirty="0" smtClean="0"/>
              <a:t> viewer driven; </a:t>
            </a:r>
            <a:r>
              <a:rPr lang="en-US" i="1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Messaging (use of text)</a:t>
            </a:r>
          </a:p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88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Rzeszotarski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Kittur</a:t>
            </a:r>
            <a:r>
              <a:rPr lang="en-US" dirty="0" smtClean="0"/>
              <a:t>: </a:t>
            </a:r>
            <a:r>
              <a:rPr lang="en-US" dirty="0" err="1" smtClean="0"/>
              <a:t>Kinetica</a:t>
            </a:r>
            <a:r>
              <a:rPr lang="en-US" dirty="0" smtClean="0"/>
              <a:t>: Dynamic Exploration</a:t>
            </a:r>
            <a:endParaRPr lang="en-US" dirty="0"/>
          </a:p>
        </p:txBody>
      </p:sp>
      <p:pic>
        <p:nvPicPr>
          <p:cNvPr id="9" name="pn1472-file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713" y="2054225"/>
            <a:ext cx="7048500" cy="39655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Jeffrey M. </a:t>
            </a:r>
            <a:r>
              <a:rPr lang="en-US" dirty="0" err="1"/>
              <a:t>Rzeszotarski</a:t>
            </a:r>
            <a:r>
              <a:rPr lang="en-US" dirty="0"/>
              <a:t> and </a:t>
            </a:r>
            <a:r>
              <a:rPr lang="en-US" dirty="0" err="1"/>
              <a:t>Aniket</a:t>
            </a:r>
            <a:r>
              <a:rPr lang="en-US" dirty="0"/>
              <a:t> </a:t>
            </a:r>
            <a:r>
              <a:rPr lang="en-US" dirty="0" err="1"/>
              <a:t>Kittur</a:t>
            </a:r>
            <a:r>
              <a:rPr lang="en-US" dirty="0"/>
              <a:t>. 2014. </a:t>
            </a:r>
            <a:r>
              <a:rPr lang="en-US" dirty="0" err="1"/>
              <a:t>Kinetica</a:t>
            </a:r>
            <a:r>
              <a:rPr lang="en-US" dirty="0"/>
              <a:t>: naturalistic multi-touch data visualization. In Proceedings of the 32nd annual ACM conference on Human factors in computing systems (CHI '14). ACM, New York, NY, USA, 897-906. DOI=10.1145/2556288.2557231 http://</a:t>
            </a:r>
            <a:r>
              <a:rPr lang="en-US" dirty="0" err="1"/>
              <a:t>doi.acm.org</a:t>
            </a:r>
            <a:r>
              <a:rPr lang="en-US" dirty="0"/>
              <a:t>/10.1145/2556288.2557231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48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 Options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133631"/>
              </p:ext>
            </p:extLst>
          </p:nvPr>
        </p:nvGraphicFramePr>
        <p:xfrm>
          <a:off x="495521" y="1847850"/>
          <a:ext cx="8177212" cy="4114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Visualize</a:t>
                      </a:r>
                      <a:r>
                        <a:rPr lang="en-US" dirty="0" smtClean="0"/>
                        <a:t> (choose</a:t>
                      </a:r>
                      <a:r>
                        <a:rPr lang="en-US" baseline="0" dirty="0" smtClean="0"/>
                        <a:t> encoding)</a:t>
                      </a:r>
                      <a:endParaRPr lang="en-US" dirty="0" smtClean="0"/>
                    </a:p>
                    <a:p>
                      <a:r>
                        <a:rPr lang="en-US" b="1" dirty="0" smtClean="0"/>
                        <a:t>Filter</a:t>
                      </a:r>
                      <a:r>
                        <a:rPr lang="en-US" dirty="0" smtClean="0"/>
                        <a:t> (focus on relevant items)</a:t>
                      </a:r>
                    </a:p>
                    <a:p>
                      <a:r>
                        <a:rPr lang="en-US" b="1" dirty="0" smtClean="0"/>
                        <a:t>Sort</a:t>
                      </a:r>
                      <a:r>
                        <a:rPr lang="en-US" dirty="0" smtClean="0"/>
                        <a:t> (expose patterns)</a:t>
                      </a:r>
                    </a:p>
                    <a:p>
                      <a:r>
                        <a:rPr lang="en-US" b="1" dirty="0" smtClean="0"/>
                        <a:t>Derive</a:t>
                      </a:r>
                      <a:r>
                        <a:rPr lang="en-US" dirty="0" smtClean="0"/>
                        <a:t> values or models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Select</a:t>
                      </a:r>
                      <a:r>
                        <a:rPr lang="en-US" dirty="0" smtClean="0"/>
                        <a:t> (to highlight, filter, or manipulate)</a:t>
                      </a:r>
                    </a:p>
                    <a:p>
                      <a:r>
                        <a:rPr lang="en-US" b="1" dirty="0" smtClean="0"/>
                        <a:t>Navigate </a:t>
                      </a:r>
                      <a:r>
                        <a:rPr lang="en-US" dirty="0" smtClean="0"/>
                        <a:t>(zoom to examine patterns &amp; detail)</a:t>
                      </a:r>
                    </a:p>
                    <a:p>
                      <a:r>
                        <a:rPr lang="en-US" b="1" dirty="0" smtClean="0"/>
                        <a:t>Coordinate</a:t>
                      </a:r>
                      <a:r>
                        <a:rPr lang="en-US" dirty="0" smtClean="0"/>
                        <a:t> (linked exploration)</a:t>
                      </a:r>
                    </a:p>
                    <a:p>
                      <a:r>
                        <a:rPr lang="en-US" b="1" dirty="0" smtClean="0"/>
                        <a:t>Organize</a:t>
                      </a:r>
                      <a:r>
                        <a:rPr lang="en-US" dirty="0" smtClean="0"/>
                        <a:t> windows and workspaces.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Record</a:t>
                      </a:r>
                      <a:r>
                        <a:rPr lang="en-US" dirty="0" smtClean="0"/>
                        <a:t> analysis histories</a:t>
                      </a:r>
                    </a:p>
                    <a:p>
                      <a:r>
                        <a:rPr lang="en-US" b="1" dirty="0" smtClean="0"/>
                        <a:t>Annotate</a:t>
                      </a:r>
                      <a:r>
                        <a:rPr lang="en-US" dirty="0" smtClean="0"/>
                        <a:t> patterns to document findings.</a:t>
                      </a:r>
                    </a:p>
                    <a:p>
                      <a:r>
                        <a:rPr lang="en-US" b="1" dirty="0" smtClean="0"/>
                        <a:t>Share</a:t>
                      </a:r>
                      <a:r>
                        <a:rPr lang="en-US" dirty="0" smtClean="0"/>
                        <a:t> views and annotations</a:t>
                      </a:r>
                    </a:p>
                    <a:p>
                      <a:r>
                        <a:rPr lang="en-US" b="1" dirty="0" smtClean="0"/>
                        <a:t>Guide</a:t>
                      </a:r>
                      <a:r>
                        <a:rPr lang="en-US" dirty="0" smtClean="0"/>
                        <a:t> users through analysis tasks or stories.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</a:t>
            </a:r>
            <a:r>
              <a:rPr lang="en-US" dirty="0" smtClean="0"/>
              <a:t>Analysis; ACM QUEUE, Feb 20,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20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Design Goals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7103696"/>
              </p:ext>
            </p:extLst>
          </p:nvPr>
        </p:nvGraphicFramePr>
        <p:xfrm>
          <a:off x="495521" y="1847850"/>
          <a:ext cx="8177212" cy="4114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Visualize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(choose</a:t>
                      </a:r>
                      <a:r>
                        <a:rPr lang="en-US" baseline="0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encoding)</a:t>
                      </a:r>
                      <a:endParaRPr lang="en-US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Filter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 (focus on relevant items)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Sort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 (expose patterns)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Derive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values or models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Select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 (to highlight, filter, or manipulate)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Navigate </a:t>
                      </a:r>
                      <a:r>
                        <a:rPr lang="en-US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(zoom to examine patterns &amp; detail)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Coordinate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 (linked exploration)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Organize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windows and workspaces.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Record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analysis histories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Annotate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 patterns to document findings.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Share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views and annotations</a:t>
                      </a: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Guide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users through analysis tasks or stories.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Analysis; ACM QUEUE, Feb 20, 2012</a:t>
            </a:r>
          </a:p>
        </p:txBody>
      </p:sp>
    </p:spTree>
    <p:extLst>
      <p:ext uri="{BB962C8B-B14F-4D97-AF65-F5344CB8AC3E}">
        <p14:creationId xmlns:p14="http://schemas.microsoft.com/office/powerpoint/2010/main" val="190112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Omission </a:t>
            </a:r>
            <a:r>
              <a:rPr lang="en-US" i="1" dirty="0" err="1" smtClean="0"/>
              <a:t>vs</a:t>
            </a:r>
            <a:r>
              <a:rPr lang="en-US" dirty="0" smtClean="0"/>
              <a:t> Filtering</a:t>
            </a:r>
          </a:p>
          <a:p>
            <a:pPr lvl="1"/>
            <a:r>
              <a:rPr lang="en-US" dirty="0" smtClean="0"/>
              <a:t>Metonymy (omitting whole variables)</a:t>
            </a:r>
          </a:p>
          <a:p>
            <a:pPr lvl="1"/>
            <a:r>
              <a:rPr lang="en-US" dirty="0" smtClean="0"/>
              <a:t>Ambiguity (in definitions)</a:t>
            </a:r>
          </a:p>
          <a:p>
            <a:pPr lvl="1"/>
            <a:r>
              <a:rPr lang="en-US" dirty="0" err="1" smtClean="0"/>
              <a:t>Thresholding</a:t>
            </a:r>
            <a:r>
              <a:rPr lang="en-US" dirty="0" smtClean="0"/>
              <a:t> (e.g. chart values)</a:t>
            </a:r>
          </a:p>
          <a:p>
            <a:r>
              <a:rPr lang="en-US" dirty="0" smtClean="0"/>
              <a:t>Provenance </a:t>
            </a:r>
          </a:p>
          <a:p>
            <a:pPr lvl="1"/>
            <a:r>
              <a:rPr lang="en-US" dirty="0" smtClean="0"/>
              <a:t>Accountability (as discussed)</a:t>
            </a:r>
          </a:p>
          <a:p>
            <a:pPr lvl="1"/>
            <a:r>
              <a:rPr lang="en-US" dirty="0" smtClean="0"/>
              <a:t>Uncertainty (</a:t>
            </a:r>
            <a:r>
              <a:rPr lang="en-US" i="1" dirty="0" smtClean="0"/>
              <a:t>e.g. </a:t>
            </a:r>
            <a:r>
              <a:rPr lang="en-US" dirty="0" smtClean="0"/>
              <a:t>error bars; confidence intervals; discussion of limitations)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Obscuring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8" name="Picture 7" descr="Screen Shot 2016-02-22 at 9.37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71700"/>
            <a:ext cx="3987800" cy="3606800"/>
          </a:xfrm>
          <a:prstGeom prst="rect">
            <a:avLst/>
          </a:prstGeom>
        </p:spPr>
      </p:pic>
      <p:pic>
        <p:nvPicPr>
          <p:cNvPr id="9" name="Picture 8" descr="Screen Shot 2016-02-22 at 9.37.5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86" y="2590800"/>
            <a:ext cx="41148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0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Obscuring</a:t>
            </a:r>
          </a:p>
          <a:p>
            <a:r>
              <a:rPr lang="en-US" dirty="0" smtClean="0"/>
              <a:t>Leveraging Perceptual effects (from last Tuesday) to imply things whether or not correct</a:t>
            </a:r>
          </a:p>
          <a:p>
            <a:pPr lvl="1"/>
            <a:r>
              <a:rPr lang="en-US" dirty="0" smtClean="0"/>
              <a:t>Using redundancy to emphasize</a:t>
            </a:r>
          </a:p>
          <a:p>
            <a:pPr lvl="1"/>
            <a:r>
              <a:rPr lang="en-US" dirty="0" smtClean="0"/>
              <a:t>Using grouping</a:t>
            </a:r>
          </a:p>
          <a:p>
            <a:pPr lvl="1"/>
            <a:r>
              <a:rPr lang="en-US" dirty="0" smtClean="0"/>
              <a:t>Contrast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Using Linguistic effects (irony, metaphor,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2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Visualization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/>
              <a:t>M</a:t>
            </a:r>
            <a:r>
              <a:rPr lang="en-US" dirty="0" smtClean="0"/>
              <a:t>ankoff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2014</a:t>
            </a:r>
          </a:p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2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Talk Narrative</a:t>
            </a:r>
          </a:p>
          <a:p>
            <a:pPr marL="0" indent="0">
              <a:buNone/>
            </a:pPr>
            <a:r>
              <a:rPr lang="en-US" dirty="0" smtClean="0"/>
              <a:t>Another </a:t>
            </a:r>
            <a:r>
              <a:rPr lang="en-US" dirty="0" smtClean="0"/>
              <a:t>Quiz</a:t>
            </a:r>
          </a:p>
          <a:p>
            <a:pPr marL="0" indent="0">
              <a:buNone/>
            </a:pPr>
            <a:r>
              <a:rPr lang="en-US" dirty="0" smtClean="0"/>
              <a:t>Discuss Byte </a:t>
            </a:r>
            <a:r>
              <a:rPr lang="en-US" dirty="0" smtClean="0"/>
              <a:t>3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Possible case study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“an account of </a:t>
            </a:r>
            <a:r>
              <a:rPr lang="en-US" dirty="0" smtClean="0"/>
              <a:t>a series </a:t>
            </a:r>
            <a:r>
              <a:rPr lang="en-US" dirty="0"/>
              <a:t>of events, facts, etc., given in order and with the establishing </a:t>
            </a:r>
            <a:r>
              <a:rPr lang="en-US" dirty="0" smtClean="0"/>
              <a:t>of connections </a:t>
            </a:r>
            <a:r>
              <a:rPr lang="en-US" dirty="0"/>
              <a:t>between them.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-- Oxford English Dictionary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Beginning</a:t>
            </a:r>
            <a:r>
              <a:rPr lang="en-US" smtClean="0"/>
              <a:t>, Middle, End: </a:t>
            </a:r>
            <a:br>
              <a:rPr lang="en-US" smtClean="0"/>
            </a:br>
            <a:r>
              <a:rPr lang="en-US" smtClean="0"/>
              <a:t>     Conflict </a:t>
            </a:r>
            <a:r>
              <a:rPr lang="en-US"/>
              <a:t>&amp; Conflict </a:t>
            </a:r>
            <a:r>
              <a:rPr lang="en-US" smtClean="0"/>
              <a:t>Resolution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45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Approaches (</a:t>
            </a:r>
            <a:r>
              <a:rPr lang="en-US" dirty="0" smtClean="0"/>
              <a:t>a spectrum)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3552532"/>
              </p:ext>
            </p:extLst>
          </p:nvPr>
        </p:nvGraphicFramePr>
        <p:xfrm>
          <a:off x="1128713" y="1847850"/>
          <a:ext cx="7048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4250"/>
                <a:gridCol w="35242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Author Driven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Reader Driven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Linear ordering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prescribed</a:t>
                      </a:r>
                      <a:r>
                        <a:rPr lang="en-US" baseline="0" dirty="0" smtClean="0"/>
                        <a:t>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Heavy messaging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messaging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interactivity (?)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Free interactivity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 descr="Screen Shot 2016-02-22 at 8.56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3862618"/>
            <a:ext cx="2324100" cy="1092200"/>
          </a:xfrm>
          <a:prstGeom prst="rect">
            <a:avLst/>
          </a:prstGeom>
        </p:spPr>
      </p:pic>
      <p:pic>
        <p:nvPicPr>
          <p:cNvPr id="9" name="Picture 8" descr="Screen Shot 2016-02-22 at 8.56.1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0" y="3875318"/>
            <a:ext cx="2387600" cy="1079500"/>
          </a:xfrm>
          <a:prstGeom prst="rect">
            <a:avLst/>
          </a:prstGeom>
        </p:spPr>
      </p:pic>
      <p:pic>
        <p:nvPicPr>
          <p:cNvPr id="10" name="Picture 9" descr="Screen Shot 2016-02-22 at 8.55.3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875318"/>
            <a:ext cx="2311400" cy="1117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33286" y="5098143"/>
            <a:ext cx="6744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Drill Down Story	   Interactive Slideshow	    Martini Glass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54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Tactics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Structures (establishing shot, checklist, consistent visual platform</a:t>
            </a:r>
            <a:r>
              <a:rPr lang="en-US" dirty="0" smtClean="0"/>
              <a:t>)</a:t>
            </a:r>
          </a:p>
          <a:p>
            <a:r>
              <a:rPr lang="en-US" dirty="0"/>
              <a:t>Highlighting (color, motion, framing, size, audio</a:t>
            </a:r>
            <a:r>
              <a:rPr lang="en-US" dirty="0" smtClean="0"/>
              <a:t>, and more) – relates to last Tuesday’s perceptual characteristics</a:t>
            </a:r>
          </a:p>
          <a:p>
            <a:r>
              <a:rPr lang="en-US" dirty="0" smtClean="0"/>
              <a:t>Transitions (McCloud; animation principals;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0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Moment To Moment</a:t>
            </a:r>
            <a:endParaRPr lang="en-US" dirty="0"/>
          </a:p>
        </p:txBody>
      </p:sp>
      <p:pic>
        <p:nvPicPr>
          <p:cNvPr id="7" name="Content Placeholder 6" descr="IMG_0123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" t="47723" r="-4909" b="5673"/>
          <a:stretch/>
        </p:blipFill>
        <p:spPr>
          <a:xfrm>
            <a:off x="1300163" y="1847850"/>
            <a:ext cx="7048500" cy="437991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0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Action To Action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Content Placeholder 7" descr="IMG_0124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9" t="7667" r="-4539" b="45729"/>
          <a:stretch/>
        </p:blipFill>
        <p:spPr/>
      </p:pic>
    </p:spTree>
    <p:extLst>
      <p:ext uri="{BB962C8B-B14F-4D97-AF65-F5344CB8AC3E}">
        <p14:creationId xmlns:p14="http://schemas.microsoft.com/office/powerpoint/2010/main" val="283425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Subject To Subject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Content Placeholder 6" descr="IMG_0125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3" t="27084" r="5405" b="35050"/>
          <a:stretch/>
        </p:blipFill>
        <p:spPr>
          <a:xfrm>
            <a:off x="954132" y="1829706"/>
            <a:ext cx="7223081" cy="4417685"/>
          </a:xfrm>
        </p:spPr>
      </p:pic>
    </p:spTree>
    <p:extLst>
      <p:ext uri="{BB962C8B-B14F-4D97-AF65-F5344CB8AC3E}">
        <p14:creationId xmlns:p14="http://schemas.microsoft.com/office/powerpoint/2010/main" val="269352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15210</TotalTime>
  <Words>829</Words>
  <Application>Microsoft Macintosh PowerPoint</Application>
  <PresentationFormat>On-screen Show (4:3)</PresentationFormat>
  <Paragraphs>163</Paragraphs>
  <Slides>19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Calibri</vt:lpstr>
      <vt:lpstr>Copperplate</vt:lpstr>
      <vt:lpstr>Geneva</vt:lpstr>
      <vt:lpstr>Helvetica</vt:lpstr>
      <vt:lpstr>ＭＳ Ｐゴシック</vt:lpstr>
      <vt:lpstr>Times</vt:lpstr>
      <vt:lpstr>Wingdings</vt:lpstr>
      <vt:lpstr>Arial</vt:lpstr>
      <vt:lpstr>Office Theme</vt:lpstr>
      <vt:lpstr>PowerPoint Presentation</vt:lpstr>
      <vt:lpstr>PowerPoint Presentation</vt:lpstr>
      <vt:lpstr>Goals for today</vt:lpstr>
      <vt:lpstr>Definition of Narrative</vt:lpstr>
      <vt:lpstr>Approaches (a spectrum)</vt:lpstr>
      <vt:lpstr>Narrative Tactics</vt:lpstr>
      <vt:lpstr>McCloud: Moment To Moment</vt:lpstr>
      <vt:lpstr>McCloud: Action To Action</vt:lpstr>
      <vt:lpstr>McCloud: Subject To Subject</vt:lpstr>
      <vt:lpstr>McCloud: Scene To Scene</vt:lpstr>
      <vt:lpstr>McCloud: Aspect To Aspect</vt:lpstr>
      <vt:lpstr>McCloud: Non Sequitur</vt:lpstr>
      <vt:lpstr>Narrative Structure</vt:lpstr>
      <vt:lpstr>Rzeszotarski &amp; Kittur: Kinetica: Dynamic Exploration</vt:lpstr>
      <vt:lpstr>Interactivity Options</vt:lpstr>
      <vt:lpstr>Holistic Design Goals</vt:lpstr>
      <vt:lpstr>Narrative framing choices</vt:lpstr>
      <vt:lpstr>Narrative framing choices</vt:lpstr>
      <vt:lpstr>Narrative framing choices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jmankoff</cp:lastModifiedBy>
  <cp:revision>419</cp:revision>
  <dcterms:created xsi:type="dcterms:W3CDTF">2013-10-07T16:54:34Z</dcterms:created>
  <dcterms:modified xsi:type="dcterms:W3CDTF">2017-02-16T02:30:08Z</dcterms:modified>
</cp:coreProperties>
</file>

<file path=docProps/thumbnail.jpeg>
</file>